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75" r:id="rId6"/>
    <p:sldId id="265" r:id="rId7"/>
    <p:sldId id="260" r:id="rId8"/>
    <p:sldId id="261" r:id="rId9"/>
    <p:sldId id="266" r:id="rId10"/>
    <p:sldId id="267" r:id="rId11"/>
    <p:sldId id="269" r:id="rId12"/>
    <p:sldId id="268" r:id="rId13"/>
    <p:sldId id="276" r:id="rId14"/>
    <p:sldId id="277" r:id="rId15"/>
    <p:sldId id="270" r:id="rId16"/>
    <p:sldId id="271" r:id="rId17"/>
    <p:sldId id="272" r:id="rId18"/>
    <p:sldId id="278" r:id="rId19"/>
    <p:sldId id="279" r:id="rId20"/>
    <p:sldId id="273" r:id="rId21"/>
    <p:sldId id="274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E7C"/>
    <a:srgbClr val="FF6565"/>
    <a:srgbClr val="6600FF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9831" autoAdjust="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notesViewPr>
    <p:cSldViewPr snapToGrid="0">
      <p:cViewPr varScale="1">
        <p:scale>
          <a:sx n="59" d="100"/>
          <a:sy n="59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4B1A3-3E64-4D71-8B49-AC6871740FE7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8FE85-E1DD-4A42-8F0E-C2EE99EB19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25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C3E-AD42-4260-9DE1-37CBCBD4186D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37-985E-4BC9-91A5-DA591C3DDE24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4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30A0-7B03-43F8-A432-2F948D5FFD0D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4263-1749-4E09-A68C-8351DAFADEA7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60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73F5-4C0E-4C62-BC9B-E99479B93795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AFBAF9EF-F21F-4119-A274-C0A16520C9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1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1747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83A9-4D6F-492D-AB91-9918EDF598FE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7D0-8CC6-461B-86D4-4C21396D2D44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8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C130-1E05-4C72-8D25-3B77623391B9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8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E7B-E929-4B6A-B500-2D6BE963A4CE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C819-55FE-4B79-BC99-8DF32DA66AC9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4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F4C4-E4E9-477F-8E2E-899350E109FE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9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29FD4E2-3A0C-4263-A417-9FC196DE824C}" type="datetime1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FBAF9EF-F21F-4119-A274-C0A16520C95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55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On </a:t>
            </a:r>
            <a:r>
              <a:rPr lang="en-US" altLang="zh-TW" dirty="0"/>
              <a:t>S</a:t>
            </a:r>
            <a:r>
              <a:rPr lang="en-US" altLang="zh-TW" dirty="0" smtClean="0"/>
              <a:t>parsity and Drift for Effective Real-time Filtering in Microblogs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241800"/>
            <a:ext cx="10096501" cy="1397000"/>
          </a:xfrm>
        </p:spPr>
        <p:txBody>
          <a:bodyPr anchor="ctr">
            <a:normAutofit/>
          </a:bodyPr>
          <a:lstStyle/>
          <a:p>
            <a:r>
              <a:rPr lang="en-US" altLang="zh-TW" b="1" dirty="0"/>
              <a:t>Date</a:t>
            </a:r>
            <a:r>
              <a:rPr lang="zh-TW" altLang="en-US" b="1" dirty="0"/>
              <a:t>：</a:t>
            </a:r>
            <a:r>
              <a:rPr lang="en-US" altLang="zh-TW" b="1" dirty="0" smtClean="0"/>
              <a:t>2014/05/13</a:t>
            </a:r>
            <a:endParaRPr lang="en-US" altLang="zh-TW" b="1" dirty="0"/>
          </a:p>
          <a:p>
            <a:r>
              <a:rPr lang="en-US" altLang="zh-TW" b="1" dirty="0"/>
              <a:t>Source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CIKM’13</a:t>
            </a:r>
            <a:endParaRPr lang="en-US" altLang="zh-TW" b="1" dirty="0"/>
          </a:p>
          <a:p>
            <a:r>
              <a:rPr lang="en-US" altLang="zh-TW" b="1" dirty="0"/>
              <a:t>Advisor</a:t>
            </a:r>
            <a:r>
              <a:rPr lang="zh-TW" altLang="en-US" b="1" dirty="0"/>
              <a:t>：</a:t>
            </a:r>
            <a:r>
              <a:rPr lang="en-US" altLang="zh-TW" b="1" dirty="0"/>
              <a:t>Prof.</a:t>
            </a:r>
            <a:r>
              <a:rPr lang="zh-TW" altLang="en-US" b="1" dirty="0"/>
              <a:t> </a:t>
            </a:r>
            <a:r>
              <a:rPr lang="en-US" altLang="zh-TW" b="1" dirty="0" err="1"/>
              <a:t>Jia</a:t>
            </a:r>
            <a:r>
              <a:rPr lang="en-US" altLang="zh-TW" b="1" dirty="0"/>
              <a:t>-Ling,</a:t>
            </a:r>
            <a:r>
              <a:rPr lang="zh-TW" altLang="en-US" b="1" dirty="0"/>
              <a:t> </a:t>
            </a:r>
            <a:r>
              <a:rPr lang="en-US" altLang="zh-TW" b="1" dirty="0" err="1"/>
              <a:t>Koh</a:t>
            </a:r>
            <a:endParaRPr lang="en-US" altLang="zh-TW" b="1" dirty="0"/>
          </a:p>
          <a:p>
            <a:r>
              <a:rPr lang="en-US" altLang="zh-TW" b="1" dirty="0"/>
              <a:t>Speaker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Yi-</a:t>
            </a:r>
            <a:r>
              <a:rPr lang="en-US" altLang="zh-TW" b="1" dirty="0" err="1" smtClean="0"/>
              <a:t>Hsuan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Yeh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81822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Handling Sparsity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739239"/>
          </a:xfrm>
        </p:spPr>
        <p:txBody>
          <a:bodyPr/>
          <a:lstStyle/>
          <a:p>
            <a:r>
              <a:rPr lang="en-US" altLang="zh-TW" dirty="0"/>
              <a:t>Use a </a:t>
            </a:r>
            <a:r>
              <a:rPr lang="en-US" altLang="zh-TW" dirty="0">
                <a:solidFill>
                  <a:srgbClr val="C00000"/>
                </a:solidFill>
              </a:rPr>
              <a:t>query expansion (QE) </a:t>
            </a:r>
            <a:r>
              <a:rPr lang="en-US" altLang="zh-TW" dirty="0"/>
              <a:t>approach to enrich the representation of the user's profile 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1130" y="2472712"/>
            <a:ext cx="2456595" cy="681118"/>
          </a:xfrm>
          <a:prstGeom prst="rect">
            <a:avLst/>
          </a:prstGeom>
          <a:noFill/>
          <a:ln w="57150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5363571" y="3056047"/>
            <a:ext cx="48176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0413243" y="2904349"/>
            <a:ext cx="1255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Timeline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548418" y="2504785"/>
            <a:ext cx="259307" cy="41583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8802807" y="2869640"/>
            <a:ext cx="0" cy="40797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8341057" y="2531086"/>
            <a:ext cx="128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10:00 am</a:t>
            </a:r>
            <a:endParaRPr lang="zh-TW" altLang="en-US" sz="1600" dirty="0"/>
          </a:p>
        </p:txBody>
      </p:sp>
      <p:sp>
        <p:nvSpPr>
          <p:cNvPr id="18" name="左大括弧 17"/>
          <p:cNvSpPr/>
          <p:nvPr/>
        </p:nvSpPr>
        <p:spPr>
          <a:xfrm rot="16200000">
            <a:off x="6921912" y="1512035"/>
            <a:ext cx="322558" cy="3439237"/>
          </a:xfrm>
          <a:prstGeom prst="leftBrace">
            <a:avLst>
              <a:gd name="adj1" fmla="val 111995"/>
              <a:gd name="adj2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748922" y="3525240"/>
            <a:ext cx="668538" cy="24331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2223760" y="3813610"/>
            <a:ext cx="185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Topic : </a:t>
            </a:r>
          </a:p>
          <a:p>
            <a:r>
              <a:rPr lang="en-US" altLang="zh-TW" sz="1400" dirty="0" smtClean="0"/>
              <a:t>Football </a:t>
            </a:r>
            <a:r>
              <a:rPr lang="en-US" altLang="zh-TW" sz="1400" dirty="0"/>
              <a:t>World Cup</a:t>
            </a:r>
            <a:endParaRPr lang="zh-TW" altLang="en-US" sz="1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599184" y="3705888"/>
            <a:ext cx="2048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dirty="0" smtClean="0"/>
              <a:t>Tweets that are search result of “Football </a:t>
            </a:r>
            <a:r>
              <a:rPr lang="en-US" altLang="zh-TW" sz="1400" dirty="0"/>
              <a:t>World </a:t>
            </a:r>
            <a:r>
              <a:rPr lang="en-US" altLang="zh-TW" sz="1400" dirty="0" smtClean="0"/>
              <a:t>Cup.”</a:t>
            </a:r>
            <a:endParaRPr lang="zh-TW" altLang="en-US" sz="1400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72" y="3685355"/>
            <a:ext cx="922192" cy="922192"/>
          </a:xfrm>
          <a:prstGeom prst="rect">
            <a:avLst/>
          </a:prstGeom>
        </p:spPr>
      </p:pic>
      <p:sp>
        <p:nvSpPr>
          <p:cNvPr id="36" name="橢圓 35"/>
          <p:cNvSpPr/>
          <p:nvPr/>
        </p:nvSpPr>
        <p:spPr>
          <a:xfrm>
            <a:off x="8718548" y="2286733"/>
            <a:ext cx="168524" cy="185979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7161891" y="2179008"/>
            <a:ext cx="1528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New tweets</a:t>
            </a:r>
            <a:endParaRPr lang="zh-TW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內容版面配置區 2"/>
              <p:cNvSpPr txBox="1">
                <a:spLocks/>
              </p:cNvSpPr>
              <p:nvPr/>
            </p:nvSpPr>
            <p:spPr>
              <a:xfrm>
                <a:off x="1078768" y="5595582"/>
                <a:ext cx="9982200" cy="107021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 smtClean="0"/>
                  <a:t>Use the 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Kullback Leibler</a:t>
                </a:r>
                <a:r>
                  <a:rPr lang="en-US" altLang="zh-TW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weighting  model </a:t>
                </a:r>
              </a:p>
              <a:p>
                <a:r>
                  <a:rPr lang="en-US" altLang="zh-TW" dirty="0" smtClean="0"/>
                  <a:t>Weighted: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𝑡𝑒𝑟𝑚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(0.4),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𝑡𝑒𝑟𝑚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(0.3),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𝑒𝑟𝑚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(0.15),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𝑡𝑒𝑟𝑚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(0.1),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𝑡𝑒𝑟𝑚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(0.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1" smtClean="0">
                        <a:latin typeface="Cambria Math"/>
                      </a:rPr>
                      <m:t>5)</m:t>
                    </m:r>
                  </m:oMath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3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68" y="5595582"/>
                <a:ext cx="9982200" cy="1070212"/>
              </a:xfrm>
              <a:prstGeom prst="rect">
                <a:avLst/>
              </a:prstGeom>
              <a:blipFill rotWithShape="0">
                <a:blip r:embed="rId4"/>
                <a:stretch>
                  <a:fillRect l="-1466" t="-6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8256" y="4456970"/>
            <a:ext cx="3860581" cy="644294"/>
          </a:xfrm>
          <a:prstGeom prst="rect">
            <a:avLst/>
          </a:prstGeom>
          <a:noFill/>
          <a:ln w="57150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矩形 40"/>
          <p:cNvSpPr/>
          <p:nvPr/>
        </p:nvSpPr>
        <p:spPr>
          <a:xfrm>
            <a:off x="9896919" y="4456970"/>
            <a:ext cx="1356203" cy="64429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8" name="群組 47"/>
          <p:cNvGrpSpPr/>
          <p:nvPr/>
        </p:nvGrpSpPr>
        <p:grpSpPr>
          <a:xfrm>
            <a:off x="6944622" y="3705888"/>
            <a:ext cx="430887" cy="2350206"/>
            <a:chOff x="6944622" y="3705888"/>
            <a:chExt cx="430887" cy="2350206"/>
          </a:xfrm>
        </p:grpSpPr>
        <p:sp>
          <p:nvSpPr>
            <p:cNvPr id="30" name="橢圓 29"/>
            <p:cNvSpPr/>
            <p:nvPr/>
          </p:nvSpPr>
          <p:spPr>
            <a:xfrm>
              <a:off x="6998929" y="5500783"/>
              <a:ext cx="168524" cy="1859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6998929" y="3998879"/>
              <a:ext cx="168524" cy="1859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6998929" y="4915285"/>
              <a:ext cx="168524" cy="1859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6998929" y="5218686"/>
              <a:ext cx="168524" cy="1859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6998929" y="4636867"/>
              <a:ext cx="168524" cy="1859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6998929" y="4319954"/>
              <a:ext cx="168524" cy="1859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6998929" y="3705888"/>
              <a:ext cx="168524" cy="1859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944622" y="5686762"/>
              <a:ext cx="430887" cy="3693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 smtClean="0"/>
                <a:t>…</a:t>
              </a:r>
              <a:endParaRPr lang="zh-TW" altLang="en-US" sz="1600" dirty="0"/>
            </a:p>
          </p:txBody>
        </p:sp>
      </p:grpSp>
      <p:sp>
        <p:nvSpPr>
          <p:cNvPr id="46" name="橢圓 45"/>
          <p:cNvSpPr/>
          <p:nvPr/>
        </p:nvSpPr>
        <p:spPr>
          <a:xfrm>
            <a:off x="8016302" y="3762413"/>
            <a:ext cx="168524" cy="185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8341057" y="3705888"/>
            <a:ext cx="3021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Pseudo-relevant tweets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120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8" grpId="0" animBg="1"/>
      <p:bldP spid="21" grpId="0" animBg="1"/>
      <p:bldP spid="33" grpId="0"/>
      <p:bldP spid="34" grpId="0"/>
      <p:bldP spid="36" grpId="0" animBg="1"/>
      <p:bldP spid="37" grpId="0"/>
      <p:bldP spid="39" grpId="0"/>
      <p:bldP spid="41" grpId="0" animBg="1"/>
      <p:bldP spid="46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Adaptive Filtering of Tweets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Handling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parsity</a:t>
            </a:r>
          </a:p>
          <a:p>
            <a:r>
              <a:rPr lang="en-US" altLang="zh-TW" dirty="0" smtClean="0"/>
              <a:t>Topic Drifting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0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Topic Drifting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Our idea is </a:t>
            </a:r>
            <a:r>
              <a:rPr lang="en-US" altLang="zh-TW" dirty="0" smtClean="0"/>
              <a:t>to </a:t>
            </a:r>
            <a:r>
              <a:rPr lang="en-US" altLang="zh-TW" dirty="0" smtClean="0">
                <a:solidFill>
                  <a:srgbClr val="C00000"/>
                </a:solidFill>
              </a:rPr>
              <a:t>dynamically </a:t>
            </a:r>
            <a:r>
              <a:rPr lang="en-US" altLang="zh-TW" dirty="0">
                <a:solidFill>
                  <a:srgbClr val="C00000"/>
                </a:solidFill>
              </a:rPr>
              <a:t>change the centroid </a:t>
            </a:r>
            <a:r>
              <a:rPr lang="en-US" altLang="zh-TW" dirty="0"/>
              <a:t>over time by </a:t>
            </a:r>
            <a:r>
              <a:rPr lang="en-US" altLang="zh-TW" dirty="0" smtClean="0"/>
              <a:t>introducing  a </a:t>
            </a:r>
            <a:r>
              <a:rPr lang="en-US" altLang="zh-TW" dirty="0"/>
              <a:t>decay factor that balances between </a:t>
            </a:r>
            <a:r>
              <a:rPr lang="en-US" altLang="zh-TW" dirty="0">
                <a:solidFill>
                  <a:srgbClr val="C00000"/>
                </a:solidFill>
              </a:rPr>
              <a:t>short-term </a:t>
            </a:r>
            <a:r>
              <a:rPr lang="en-US" altLang="zh-TW" dirty="0"/>
              <a:t>and </a:t>
            </a:r>
            <a:r>
              <a:rPr lang="en-US" altLang="zh-TW" dirty="0" smtClean="0">
                <a:solidFill>
                  <a:srgbClr val="C00000"/>
                </a:solidFill>
              </a:rPr>
              <a:t>long-term </a:t>
            </a:r>
            <a:r>
              <a:rPr lang="en-US" altLang="zh-TW" dirty="0"/>
              <a:t>interests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Long-term </a:t>
            </a:r>
            <a:r>
              <a:rPr lang="en-US" altLang="zh-TW" dirty="0" smtClean="0"/>
              <a:t>interests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>
                <a:sym typeface="Wingdings" panose="05000000000000000000" pitchFamily="2" charset="2"/>
              </a:rPr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overall topic.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Ex: </a:t>
            </a:r>
            <a:r>
              <a:rPr lang="en-US" altLang="zh-TW" dirty="0"/>
              <a:t>Football World </a:t>
            </a:r>
            <a:r>
              <a:rPr lang="en-US" altLang="zh-TW" dirty="0" smtClean="0"/>
              <a:t>Cup</a:t>
            </a:r>
          </a:p>
          <a:p>
            <a:r>
              <a:rPr lang="en-US" altLang="zh-TW" dirty="0">
                <a:solidFill>
                  <a:srgbClr val="C00000"/>
                </a:solidFill>
              </a:rPr>
              <a:t>S</a:t>
            </a:r>
            <a:r>
              <a:rPr lang="en-US" altLang="zh-TW" dirty="0" smtClean="0">
                <a:solidFill>
                  <a:srgbClr val="C00000"/>
                </a:solidFill>
              </a:rPr>
              <a:t>hort-term </a:t>
            </a:r>
            <a:r>
              <a:rPr lang="en-US" altLang="zh-TW" dirty="0" smtClean="0"/>
              <a:t>interests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>
                <a:sym typeface="Wingdings" panose="05000000000000000000" pitchFamily="2" charset="2"/>
              </a:rPr>
              <a:t>E</a:t>
            </a:r>
            <a:r>
              <a:rPr lang="en-US" altLang="zh-TW" dirty="0" smtClean="0"/>
              <a:t>merging subtopics.</a:t>
            </a:r>
          </a:p>
          <a:p>
            <a:pPr lvl="1"/>
            <a:r>
              <a:rPr lang="en-US" altLang="zh-TW" dirty="0" smtClean="0"/>
              <a:t>Ex: player, goal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3066" y="4142946"/>
            <a:ext cx="3861486" cy="69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53066" y="5116377"/>
                <a:ext cx="45448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/>
                  <a:t>: the set of all the relevant tweets so far representing the </a:t>
                </a:r>
                <a:r>
                  <a:rPr lang="en-US" altLang="zh-TW" sz="1600" dirty="0" smtClean="0"/>
                  <a:t>long term </a:t>
                </a:r>
                <a:r>
                  <a:rPr lang="en-US" altLang="zh-TW" sz="1600" dirty="0"/>
                  <a:t>interests in the overall topic, </a:t>
                </a:r>
                <a:r>
                  <a:rPr lang="en-US" altLang="zh-TW" sz="1600" dirty="0" err="1"/>
                  <a:t>i.e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: the set </a:t>
                </a:r>
                <a:r>
                  <a:rPr lang="en-US" altLang="zh-TW" sz="1600" dirty="0"/>
                  <a:t>of the most recent relevant tweets representing the </a:t>
                </a:r>
                <a:r>
                  <a:rPr lang="en-US" altLang="zh-TW" sz="1600" dirty="0" smtClean="0"/>
                  <a:t>short term </a:t>
                </a:r>
                <a:r>
                  <a:rPr lang="en-US" altLang="zh-TW" sz="1600" dirty="0"/>
                  <a:t>interests.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6" y="5116377"/>
                <a:ext cx="4544816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804" t="-1382" b="-50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707" y="3793171"/>
            <a:ext cx="4544816" cy="1271610"/>
          </a:xfrm>
          <a:prstGeom prst="rect">
            <a:avLst/>
          </a:prstGeom>
          <a:noFill/>
          <a:ln w="57150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Drifting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pPr/>
              <a:t>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35586" y="1596486"/>
                <a:ext cx="73378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UcPeriod"/>
                </a:pPr>
                <a:r>
                  <a:rPr lang="en-US" altLang="zh-TW" sz="1600" i="1" dirty="0" smtClean="0">
                    <a:solidFill>
                      <a:srgbClr val="C00000"/>
                    </a:solidFill>
                  </a:rPr>
                  <a:t>Arbitrary adjustment </a:t>
                </a:r>
                <a:r>
                  <a:rPr lang="en-US" altLang="zh-TW" sz="1600" dirty="0" smtClean="0"/>
                  <a:t>: the most n recent tweets add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1600" i="1" dirty="0" smtClean="0"/>
                  <a:t>.</a:t>
                </a:r>
                <a:endParaRPr lang="en-US" altLang="zh-TW" sz="1600" i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86" y="1596486"/>
                <a:ext cx="7337853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498" t="-10909" b="-254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35586" y="3782950"/>
                <a:ext cx="91971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UcPeriod" startAt="2"/>
                </a:pPr>
                <a:r>
                  <a:rPr lang="en-US" altLang="zh-TW" sz="1600" i="1" dirty="0" smtClean="0">
                    <a:solidFill>
                      <a:srgbClr val="C00000"/>
                    </a:solidFill>
                  </a:rPr>
                  <a:t>Daily adjustment </a:t>
                </a:r>
                <a:r>
                  <a:rPr lang="en-US" altLang="zh-TW" sz="16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/>
                      </a:rPr>
                      <m:t>the</m:t>
                    </m:r>
                    <m:r>
                      <a:rPr lang="en-US" altLang="zh-TW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/>
                      </a:rPr>
                      <m:t>tweets</m:t>
                    </m:r>
                    <m:r>
                      <a:rPr lang="en-US" altLang="zh-TW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/>
                      </a:rPr>
                      <m:t>in</m:t>
                    </m:r>
                    <m:r>
                      <a:rPr lang="en-US" altLang="zh-TW" sz="16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1600" i="1" dirty="0" smtClean="0"/>
                  <a:t> </a:t>
                </a:r>
                <a:r>
                  <a:rPr lang="en-US" altLang="zh-TW" sz="1600" dirty="0" smtClean="0"/>
                  <a:t>that have been add in the current calendar day.</a:t>
                </a:r>
                <a:endParaRPr lang="en-US" altLang="zh-TW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86" y="3782950"/>
                <a:ext cx="9197134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398" t="-10909" b="-254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020228" y="2545081"/>
            <a:ext cx="2713697" cy="6172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398426" y="2808816"/>
            <a:ext cx="168524" cy="185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66204" y="2808811"/>
            <a:ext cx="168524" cy="185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577027" y="2808814"/>
            <a:ext cx="168524" cy="185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054608" y="2808816"/>
            <a:ext cx="168524" cy="185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950625" y="2808813"/>
            <a:ext cx="168524" cy="185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221107" y="2808815"/>
            <a:ext cx="168524" cy="185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299063" y="2808812"/>
            <a:ext cx="168524" cy="185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952256" y="4664364"/>
            <a:ext cx="2837038" cy="11116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926629" y="4932629"/>
            <a:ext cx="168524" cy="185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830190" y="5393716"/>
            <a:ext cx="168524" cy="185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3299063" y="5207737"/>
            <a:ext cx="168524" cy="185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645826" y="5422596"/>
            <a:ext cx="168524" cy="185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3819306" y="5025618"/>
            <a:ext cx="168524" cy="185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2473893" y="4905736"/>
            <a:ext cx="168524" cy="185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4235840" y="4822937"/>
            <a:ext cx="168524" cy="185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986799" y="2057884"/>
                <a:ext cx="19276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 smtClean="0"/>
                  <a:t>Profile tweets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99" y="2057884"/>
                <a:ext cx="1927653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/>
          <p:cNvCxnSpPr/>
          <p:nvPr/>
        </p:nvCxnSpPr>
        <p:spPr>
          <a:xfrm>
            <a:off x="2020228" y="3457575"/>
            <a:ext cx="263749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044324" y="2639534"/>
            <a:ext cx="1927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n = 3</a:t>
            </a:r>
            <a:endParaRPr lang="zh-TW" altLang="en-US" sz="1600" dirty="0"/>
          </a:p>
        </p:txBody>
      </p:sp>
      <p:sp>
        <p:nvSpPr>
          <p:cNvPr id="32" name="橢圓 31"/>
          <p:cNvSpPr/>
          <p:nvPr/>
        </p:nvSpPr>
        <p:spPr>
          <a:xfrm>
            <a:off x="5409981" y="4746650"/>
            <a:ext cx="168524" cy="185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5734153" y="4670362"/>
            <a:ext cx="459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Tweet </a:t>
            </a:r>
            <a:r>
              <a:rPr lang="en-US" altLang="zh-TW" sz="1600" dirty="0"/>
              <a:t>that post in the current calendar day 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975915" y="4227448"/>
                <a:ext cx="19276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 smtClean="0"/>
                  <a:t>Profile tweets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15" y="4227448"/>
                <a:ext cx="1927653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4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Drifting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altLang="zh-TW" i="1" dirty="0" smtClean="0">
                <a:solidFill>
                  <a:srgbClr val="C00000"/>
                </a:solidFill>
              </a:rPr>
              <a:t>Event detection</a:t>
            </a:r>
            <a:endParaRPr lang="zh-TW" altLang="en-US" i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pPr/>
              <a:t>14</a:t>
            </a:fld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324971" y="2568795"/>
            <a:ext cx="867246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0413243" y="2399518"/>
            <a:ext cx="1255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Timeline</a:t>
            </a:r>
            <a:endParaRPr lang="zh-TW" altLang="en-US" sz="16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5690714" y="2330099"/>
            <a:ext cx="0" cy="40797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7140574" y="2337734"/>
            <a:ext cx="0" cy="40797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448388" y="2364806"/>
            <a:ext cx="0" cy="40797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976346" y="2364807"/>
            <a:ext cx="0" cy="40797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347946" y="2372443"/>
            <a:ext cx="0" cy="40797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500265" y="1953698"/>
            <a:ext cx="128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9:50 am</a:t>
            </a:r>
            <a:endParaRPr lang="zh-TW" altLang="en-US" sz="16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9759427" y="2373392"/>
            <a:ext cx="0" cy="40797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654173" y="2337734"/>
            <a:ext cx="0" cy="40797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5050406" y="1953698"/>
            <a:ext cx="128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9:40 am</a:t>
            </a:r>
            <a:endParaRPr lang="zh-TW" altLang="en-US" sz="16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707638" y="1966857"/>
            <a:ext cx="128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9:30 am</a:t>
            </a:r>
            <a:endParaRPr lang="zh-TW" altLang="en-US" sz="16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336038" y="1969772"/>
            <a:ext cx="128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9:20 am</a:t>
            </a:r>
            <a:endParaRPr lang="zh-TW" altLang="en-US" sz="16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013865" y="1953698"/>
            <a:ext cx="128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9:10 am</a:t>
            </a:r>
            <a:endParaRPr lang="zh-TW" altLang="en-US" sz="16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933280" y="1969772"/>
            <a:ext cx="128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10:00 am</a:t>
            </a:r>
            <a:endParaRPr lang="zh-TW" altLang="en-US" sz="16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9119119" y="1987578"/>
            <a:ext cx="128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10:10 am</a:t>
            </a:r>
            <a:endParaRPr lang="zh-TW" altLang="en-US" sz="1600" dirty="0"/>
          </a:p>
        </p:txBody>
      </p:sp>
      <p:sp>
        <p:nvSpPr>
          <p:cNvPr id="30" name="矩形 29"/>
          <p:cNvSpPr/>
          <p:nvPr/>
        </p:nvSpPr>
        <p:spPr>
          <a:xfrm>
            <a:off x="8472264" y="2432429"/>
            <a:ext cx="1260000" cy="28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內容版面配置區 2"/>
          <p:cNvSpPr txBox="1">
            <a:spLocks/>
          </p:cNvSpPr>
          <p:nvPr/>
        </p:nvSpPr>
        <p:spPr>
          <a:xfrm>
            <a:off x="1002834" y="6171638"/>
            <a:ext cx="9982200" cy="7000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/>
              <a:t>Step 3 : Use </a:t>
            </a:r>
            <a:r>
              <a:rPr lang="en-US" altLang="zh-TW" dirty="0" smtClean="0">
                <a:solidFill>
                  <a:srgbClr val="C00000"/>
                </a:solidFill>
              </a:rPr>
              <a:t>Grubb’s test </a:t>
            </a:r>
            <a:r>
              <a:rPr lang="en-US" altLang="zh-TW" dirty="0" smtClean="0"/>
              <a:t>to determines if the tweeting rate about the topic at the current time is an outlier.</a:t>
            </a:r>
            <a:endParaRPr lang="zh-TW" altLang="en-US" dirty="0"/>
          </a:p>
        </p:txBody>
      </p:sp>
      <p:sp>
        <p:nvSpPr>
          <p:cNvPr id="34" name="內容版面配置區 2"/>
          <p:cNvSpPr txBox="1">
            <a:spLocks/>
          </p:cNvSpPr>
          <p:nvPr/>
        </p:nvSpPr>
        <p:spPr>
          <a:xfrm>
            <a:off x="1013865" y="5140656"/>
            <a:ext cx="9982200" cy="5095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/>
              <a:t>Step 1 : Use </a:t>
            </a:r>
            <a:r>
              <a:rPr lang="en-US" altLang="zh-TW" dirty="0" err="1" smtClean="0">
                <a:solidFill>
                  <a:srgbClr val="C00000"/>
                </a:solidFill>
              </a:rPr>
              <a:t>DFReekLIM</a:t>
            </a:r>
            <a:r>
              <a:rPr lang="en-US" altLang="zh-TW" dirty="0" smtClean="0">
                <a:solidFill>
                  <a:srgbClr val="C00000"/>
                </a:solidFill>
              </a:rPr>
              <a:t> weighting model </a:t>
            </a:r>
            <a:r>
              <a:rPr lang="en-US" altLang="zh-TW" dirty="0" smtClean="0"/>
              <a:t>to score individual tweets for a topic.</a:t>
            </a:r>
          </a:p>
        </p:txBody>
      </p:sp>
      <p:sp>
        <p:nvSpPr>
          <p:cNvPr id="35" name="內容版面配置區 2"/>
          <p:cNvSpPr txBox="1">
            <a:spLocks/>
          </p:cNvSpPr>
          <p:nvPr/>
        </p:nvSpPr>
        <p:spPr>
          <a:xfrm>
            <a:off x="1013865" y="5677471"/>
            <a:ext cx="9982200" cy="4941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/>
              <a:t>Step 2 : Use </a:t>
            </a:r>
            <a:r>
              <a:rPr lang="en-US" altLang="zh-TW" dirty="0" err="1" smtClean="0">
                <a:solidFill>
                  <a:srgbClr val="C00000"/>
                </a:solidFill>
              </a:rPr>
              <a:t>CompSUM</a:t>
            </a:r>
            <a:r>
              <a:rPr lang="en-US" altLang="zh-TW" dirty="0" smtClean="0">
                <a:solidFill>
                  <a:srgbClr val="C00000"/>
                </a:solidFill>
              </a:rPr>
              <a:t> voting technique </a:t>
            </a:r>
            <a:r>
              <a:rPr lang="en-US" altLang="zh-TW" dirty="0" smtClean="0"/>
              <a:t>to estimate the final score of the tweets set.</a:t>
            </a:r>
          </a:p>
        </p:txBody>
      </p:sp>
      <p:sp>
        <p:nvSpPr>
          <p:cNvPr id="37" name="矩形 36"/>
          <p:cNvSpPr/>
          <p:nvPr/>
        </p:nvSpPr>
        <p:spPr>
          <a:xfrm>
            <a:off x="8573897" y="2936161"/>
            <a:ext cx="920270" cy="1877989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8922401" y="3337883"/>
            <a:ext cx="168524" cy="185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1868792" y="3229598"/>
                <a:ext cx="4995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792" y="3229598"/>
                <a:ext cx="49956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/>
          <p:cNvSpPr/>
          <p:nvPr/>
        </p:nvSpPr>
        <p:spPr>
          <a:xfrm>
            <a:off x="2454788" y="2991224"/>
            <a:ext cx="1161865" cy="19070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829963" y="3240315"/>
            <a:ext cx="168524" cy="185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2563847" y="3591609"/>
            <a:ext cx="168524" cy="185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3059316" y="3591608"/>
            <a:ext cx="168524" cy="185979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2978703" y="4105645"/>
            <a:ext cx="168524" cy="18597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2700123" y="4464327"/>
            <a:ext cx="168524" cy="185979"/>
          </a:xfrm>
          <a:prstGeom prst="ellipse">
            <a:avLst/>
          </a:prstGeom>
          <a:solidFill>
            <a:srgbClr val="A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3147227" y="4437811"/>
            <a:ext cx="168524" cy="18597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9162953" y="3782167"/>
            <a:ext cx="168524" cy="185979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8892069" y="4198694"/>
            <a:ext cx="168524" cy="185979"/>
          </a:xfrm>
          <a:prstGeom prst="ellipse">
            <a:avLst/>
          </a:prstGeom>
          <a:solidFill>
            <a:srgbClr val="A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2" name="直線單箭頭接點 51"/>
          <p:cNvCxnSpPr/>
          <p:nvPr/>
        </p:nvCxnSpPr>
        <p:spPr>
          <a:xfrm flipH="1" flipV="1">
            <a:off x="4347946" y="3414264"/>
            <a:ext cx="4574455" cy="166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49" idx="2"/>
          </p:cNvCxnSpPr>
          <p:nvPr/>
        </p:nvCxnSpPr>
        <p:spPr>
          <a:xfrm flipH="1" flipV="1">
            <a:off x="4348942" y="3857802"/>
            <a:ext cx="4814011" cy="1735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H="1" flipV="1">
            <a:off x="4347946" y="4302488"/>
            <a:ext cx="4574455" cy="166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Adaptive Filtering of Tweets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Handling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parsity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Topic Drifting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0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Tweet 2011 Jan 23 to Feb 8</a:t>
            </a:r>
          </a:p>
          <a:p>
            <a:r>
              <a:rPr lang="en-US" altLang="zh-TW" dirty="0" smtClean="0"/>
              <a:t>10561763 tweets</a:t>
            </a:r>
          </a:p>
          <a:p>
            <a:r>
              <a:rPr lang="en-US" altLang="zh-TW" dirty="0" smtClean="0"/>
              <a:t>Use </a:t>
            </a:r>
            <a:r>
              <a:rPr lang="en-US" altLang="zh-TW" dirty="0" err="1" smtClean="0"/>
              <a:t>Dirichlet</a:t>
            </a:r>
            <a:r>
              <a:rPr lang="en-US" altLang="zh-TW" dirty="0" smtClean="0"/>
              <a:t> language model for weighting the terms in the vector.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h1: tweets that </a:t>
            </a:r>
            <a:r>
              <a:rPr lang="en-US" altLang="zh-TW" dirty="0"/>
              <a:t>do not contain at least one query term are not </a:t>
            </a:r>
            <a:r>
              <a:rPr lang="en-US" altLang="zh-TW" dirty="0" smtClean="0"/>
              <a:t>considered </a:t>
            </a:r>
            <a:r>
              <a:rPr lang="en-US" altLang="zh-TW" dirty="0"/>
              <a:t>for similarity computation and are regarded as </a:t>
            </a:r>
            <a:r>
              <a:rPr lang="en-US" altLang="zh-TW" dirty="0" smtClean="0"/>
              <a:t>irrelevant.</a:t>
            </a:r>
          </a:p>
          <a:p>
            <a:r>
              <a:rPr lang="en-US" altLang="zh-TW" dirty="0"/>
              <a:t>h</a:t>
            </a:r>
            <a:r>
              <a:rPr lang="en-US" altLang="zh-TW" dirty="0" smtClean="0"/>
              <a:t>2: tweets that </a:t>
            </a:r>
            <a:r>
              <a:rPr lang="en-US" altLang="zh-TW" dirty="0"/>
              <a:t>contain at least one term in either the query or the </a:t>
            </a:r>
            <a:r>
              <a:rPr lang="en-US" altLang="zh-TW" dirty="0" smtClean="0"/>
              <a:t>first positive example.</a:t>
            </a:r>
          </a:p>
          <a:p>
            <a:endParaRPr lang="en-US" altLang="zh-TW" dirty="0"/>
          </a:p>
          <a:p>
            <a:r>
              <a:rPr lang="en-US" altLang="zh-TW" dirty="0" smtClean="0"/>
              <a:t>Precision, recall, F_0.5, T11SU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3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205" y="2190465"/>
            <a:ext cx="11122925" cy="289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524" y="1433013"/>
            <a:ext cx="10495130" cy="2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262" y="4026091"/>
            <a:ext cx="11136574" cy="154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724633" y="1965278"/>
            <a:ext cx="1323833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272818" y="4560627"/>
            <a:ext cx="1323833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6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6848" y="1569492"/>
            <a:ext cx="7028597" cy="466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5322627" y="5568288"/>
            <a:ext cx="354842" cy="3548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6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Adaptive Filtering of Tweets</a:t>
            </a:r>
          </a:p>
          <a:p>
            <a:r>
              <a:rPr lang="en-US" altLang="zh-TW" dirty="0" smtClean="0"/>
              <a:t>Handling </a:t>
            </a:r>
            <a:r>
              <a:rPr lang="en-US" altLang="zh-TW" dirty="0"/>
              <a:t>S</a:t>
            </a:r>
            <a:r>
              <a:rPr lang="en-US" altLang="zh-TW" dirty="0" smtClean="0"/>
              <a:t>parsity</a:t>
            </a:r>
          </a:p>
          <a:p>
            <a:r>
              <a:rPr lang="en-US" altLang="zh-TW" dirty="0" smtClean="0"/>
              <a:t>Topic Drifting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4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Adaptive Filtering of Tweets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Handling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parsity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Topic Drifting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r>
              <a:rPr lang="en-US" altLang="zh-TW" dirty="0" smtClean="0"/>
              <a:t>Conclusions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this paper, we approach the problem of </a:t>
            </a:r>
            <a:r>
              <a:rPr lang="en-US" altLang="zh-TW" dirty="0">
                <a:solidFill>
                  <a:srgbClr val="C00000"/>
                </a:solidFill>
              </a:rPr>
              <a:t>real-time </a:t>
            </a:r>
            <a:r>
              <a:rPr lang="en-US" altLang="zh-TW" dirty="0" smtClean="0">
                <a:solidFill>
                  <a:srgbClr val="C00000"/>
                </a:solidFill>
              </a:rPr>
              <a:t>filtering </a:t>
            </a:r>
            <a:r>
              <a:rPr lang="en-US" altLang="zh-TW" dirty="0">
                <a:solidFill>
                  <a:srgbClr val="C00000"/>
                </a:solidFill>
              </a:rPr>
              <a:t>in the Twitter </a:t>
            </a:r>
            <a:r>
              <a:rPr lang="en-US" altLang="zh-TW" dirty="0"/>
              <a:t>Microblogging platform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To tackle </a:t>
            </a:r>
            <a:r>
              <a:rPr lang="en-US" altLang="zh-TW" dirty="0"/>
              <a:t>the acute </a:t>
            </a:r>
            <a:r>
              <a:rPr lang="en-US" altLang="zh-TW" dirty="0" err="1">
                <a:solidFill>
                  <a:srgbClr val="C00000"/>
                </a:solidFill>
              </a:rPr>
              <a:t>sparsity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/>
              <a:t>problem, we apply </a:t>
            </a:r>
            <a:r>
              <a:rPr lang="en-US" altLang="zh-TW" dirty="0">
                <a:solidFill>
                  <a:srgbClr val="C00000"/>
                </a:solidFill>
              </a:rPr>
              <a:t>query </a:t>
            </a:r>
            <a:r>
              <a:rPr lang="en-US" altLang="zh-TW" dirty="0" smtClean="0">
                <a:solidFill>
                  <a:srgbClr val="C00000"/>
                </a:solidFill>
              </a:rPr>
              <a:t>expansion </a:t>
            </a:r>
            <a:r>
              <a:rPr lang="en-US" altLang="zh-TW" dirty="0"/>
              <a:t>t</a:t>
            </a:r>
            <a:r>
              <a:rPr lang="en-US" altLang="zh-TW" dirty="0" smtClean="0"/>
              <a:t>o </a:t>
            </a:r>
            <a:r>
              <a:rPr lang="en-US" altLang="zh-TW" dirty="0"/>
              <a:t>derive terms or related tweets for a richer </a:t>
            </a:r>
            <a:r>
              <a:rPr lang="en-US" altLang="zh-TW" dirty="0" err="1"/>
              <a:t>initialisation</a:t>
            </a:r>
            <a:r>
              <a:rPr lang="en-US" altLang="zh-TW" dirty="0"/>
              <a:t> </a:t>
            </a:r>
            <a:r>
              <a:rPr lang="en-US" altLang="zh-TW" dirty="0" smtClean="0"/>
              <a:t>of the </a:t>
            </a:r>
            <a:r>
              <a:rPr lang="en-US" altLang="zh-TW" dirty="0"/>
              <a:t>user interests within the </a:t>
            </a:r>
            <a:r>
              <a:rPr lang="en-US" altLang="zh-TW" dirty="0" smtClean="0"/>
              <a:t>profile</a:t>
            </a:r>
            <a:r>
              <a:rPr lang="en-US" altLang="zh-TW"/>
              <a:t>. </a:t>
            </a:r>
            <a:endParaRPr lang="en-US" altLang="zh-TW" smtClean="0"/>
          </a:p>
          <a:p>
            <a:endParaRPr lang="en-US" altLang="zh-TW" dirty="0"/>
          </a:p>
          <a:p>
            <a:r>
              <a:rPr lang="en-US" altLang="zh-TW" dirty="0" smtClean="0"/>
              <a:t>To </a:t>
            </a:r>
            <a:r>
              <a:rPr lang="en-US" altLang="zh-TW" dirty="0"/>
              <a:t>deal </a:t>
            </a:r>
            <a:r>
              <a:rPr lang="en-US" altLang="zh-TW" dirty="0" smtClean="0"/>
              <a:t>with </a:t>
            </a:r>
            <a:r>
              <a:rPr lang="en-US" altLang="zh-TW" dirty="0" smtClean="0">
                <a:solidFill>
                  <a:srgbClr val="C00000"/>
                </a:solidFill>
              </a:rPr>
              <a:t>drift</a:t>
            </a:r>
            <a:r>
              <a:rPr lang="en-US" altLang="zh-TW" dirty="0"/>
              <a:t>, we modify the user </a:t>
            </a:r>
            <a:r>
              <a:rPr lang="en-US" altLang="zh-TW" dirty="0" smtClean="0"/>
              <a:t>profile </a:t>
            </a:r>
            <a:r>
              <a:rPr lang="en-US" altLang="zh-TW" dirty="0"/>
              <a:t>to balance between the </a:t>
            </a:r>
            <a:r>
              <a:rPr lang="en-US" altLang="zh-TW" dirty="0" smtClean="0"/>
              <a:t>importance </a:t>
            </a:r>
            <a:r>
              <a:rPr lang="en-US" altLang="zh-TW" dirty="0"/>
              <a:t>of the </a:t>
            </a:r>
            <a:r>
              <a:rPr lang="en-US" altLang="zh-TW" dirty="0">
                <a:solidFill>
                  <a:srgbClr val="C00000"/>
                </a:solidFill>
              </a:rPr>
              <a:t>short-term</a:t>
            </a:r>
            <a:r>
              <a:rPr lang="en-US" altLang="zh-TW" dirty="0"/>
              <a:t> interests, i.e. emerging </a:t>
            </a:r>
            <a:r>
              <a:rPr lang="en-US" altLang="zh-TW" dirty="0" smtClean="0"/>
              <a:t>subtopics, and </a:t>
            </a:r>
            <a:r>
              <a:rPr lang="en-US" altLang="zh-TW" dirty="0"/>
              <a:t>the </a:t>
            </a:r>
            <a:r>
              <a:rPr lang="en-US" altLang="zh-TW" dirty="0">
                <a:solidFill>
                  <a:srgbClr val="C00000"/>
                </a:solidFill>
              </a:rPr>
              <a:t>long-term interests </a:t>
            </a:r>
            <a:r>
              <a:rPr lang="en-US" altLang="zh-TW" dirty="0"/>
              <a:t>in the overall topic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9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Social media have grown as massive networks of </a:t>
            </a:r>
            <a:r>
              <a:rPr lang="en-US" altLang="zh-TW" dirty="0" smtClean="0"/>
              <a:t>information </a:t>
            </a:r>
            <a:r>
              <a:rPr lang="en-US" altLang="zh-TW" dirty="0"/>
              <a:t>publishers and consumers. </a:t>
            </a:r>
            <a:r>
              <a:rPr lang="en-US" altLang="zh-TW" dirty="0" smtClean="0"/>
              <a:t>(ex: Twitter)</a:t>
            </a:r>
          </a:p>
          <a:p>
            <a:r>
              <a:rPr lang="en-US" altLang="zh-TW" dirty="0" smtClean="0"/>
              <a:t>Consumers </a:t>
            </a:r>
            <a:r>
              <a:rPr lang="en-US" altLang="zh-TW" dirty="0"/>
              <a:t>may have </a:t>
            </a:r>
            <a:r>
              <a:rPr lang="en-US" altLang="zh-TW" dirty="0" smtClean="0"/>
              <a:t>difficulties </a:t>
            </a:r>
            <a:r>
              <a:rPr lang="en-US" altLang="zh-TW" dirty="0"/>
              <a:t>to keep up with the vast </a:t>
            </a:r>
            <a:r>
              <a:rPr lang="en-US" altLang="zh-TW" dirty="0" smtClean="0"/>
              <a:t>amounts of </a:t>
            </a:r>
            <a:r>
              <a:rPr lang="en-US" altLang="zh-TW" dirty="0"/>
              <a:t>real-time information 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P</a:t>
            </a:r>
            <a:r>
              <a:rPr lang="en-US" altLang="zh-TW" dirty="0" smtClean="0"/>
              <a:t>ublishers </a:t>
            </a:r>
            <a:r>
              <a:rPr lang="en-US" altLang="zh-TW" dirty="0"/>
              <a:t>have no way to </a:t>
            </a:r>
            <a:r>
              <a:rPr lang="en-US" altLang="zh-TW" dirty="0" smtClean="0"/>
              <a:t>ensure </a:t>
            </a:r>
            <a:r>
              <a:rPr lang="en-US" altLang="zh-TW" dirty="0"/>
              <a:t>that their content can reach their targeted audience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C00000"/>
                </a:solidFill>
              </a:rPr>
              <a:t>Information filtering 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</a:rPr>
              <a:t>IF) </a:t>
            </a:r>
            <a:r>
              <a:rPr lang="en-US" altLang="zh-TW" dirty="0"/>
              <a:t>can help both publishers and </a:t>
            </a:r>
            <a:r>
              <a:rPr lang="en-US" altLang="zh-TW" dirty="0" smtClean="0"/>
              <a:t>consumers </a:t>
            </a:r>
            <a:r>
              <a:rPr lang="en-US" altLang="zh-TW" dirty="0"/>
              <a:t>by ensuring that only relevant information is </a:t>
            </a:r>
            <a:r>
              <a:rPr lang="en-US" altLang="zh-TW" dirty="0" smtClean="0"/>
              <a:t>delivered </a:t>
            </a:r>
            <a:r>
              <a:rPr lang="en-US" altLang="zh-TW" dirty="0"/>
              <a:t>to the right audiences.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1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this paper, we study the problem of </a:t>
            </a:r>
            <a:r>
              <a:rPr lang="en-US" altLang="zh-TW" dirty="0">
                <a:solidFill>
                  <a:srgbClr val="C00000"/>
                </a:solidFill>
              </a:rPr>
              <a:t>real-time filtering in Twitter</a:t>
            </a:r>
            <a:r>
              <a:rPr lang="en-US" altLang="zh-TW" dirty="0"/>
              <a:t>.</a:t>
            </a:r>
          </a:p>
          <a:p>
            <a:r>
              <a:rPr lang="en-US" altLang="zh-TW" dirty="0" smtClean="0"/>
              <a:t>Traditional </a:t>
            </a:r>
            <a:r>
              <a:rPr lang="en-US" altLang="zh-TW" dirty="0"/>
              <a:t>state-of-the-art news filtering techniques are not as effective when applied on tweets.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Challenge: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800" dirty="0" smtClean="0"/>
              <a:t>Sparsity</a:t>
            </a:r>
            <a:endParaRPr lang="en-US" altLang="zh-TW" sz="1400" dirty="0" smtClean="0"/>
          </a:p>
          <a:p>
            <a:pPr lvl="2"/>
            <a:r>
              <a:rPr lang="en-US" altLang="zh-TW" sz="1600" dirty="0"/>
              <a:t>The acute </a:t>
            </a:r>
            <a:r>
              <a:rPr lang="en-US" altLang="zh-TW" sz="1600" dirty="0" err="1"/>
              <a:t>sparsity</a:t>
            </a:r>
            <a:r>
              <a:rPr lang="en-US" altLang="zh-TW" sz="1600" dirty="0"/>
              <a:t> issue </a:t>
            </a:r>
            <a:r>
              <a:rPr lang="en-US" altLang="zh-TW" sz="1600" dirty="0" smtClean="0"/>
              <a:t>in filtering </a:t>
            </a:r>
            <a:r>
              <a:rPr lang="en-US" altLang="zh-TW" sz="1600" dirty="0"/>
              <a:t>tweets is a unique </a:t>
            </a:r>
            <a:r>
              <a:rPr lang="en-US" altLang="zh-TW" sz="1600" dirty="0" smtClean="0"/>
              <a:t>challenge </a:t>
            </a:r>
            <a:r>
              <a:rPr lang="en-US" altLang="zh-TW" sz="1600" dirty="0"/>
              <a:t>caused by the </a:t>
            </a:r>
            <a:r>
              <a:rPr lang="en-US" altLang="zh-TW" sz="1600" dirty="0">
                <a:solidFill>
                  <a:srgbClr val="C00000"/>
                </a:solidFill>
              </a:rPr>
              <a:t>shortness of tweets.</a:t>
            </a:r>
            <a:endParaRPr lang="en-US" altLang="zh-TW" sz="16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800" dirty="0" smtClean="0"/>
              <a:t>Drift</a:t>
            </a:r>
          </a:p>
          <a:p>
            <a:pPr lvl="2"/>
            <a:r>
              <a:rPr lang="en-US" altLang="zh-TW" sz="1600" dirty="0" smtClean="0">
                <a:solidFill>
                  <a:srgbClr val="C00000"/>
                </a:solidFill>
              </a:rPr>
              <a:t>Different </a:t>
            </a:r>
            <a:r>
              <a:rPr lang="en-US" altLang="zh-TW" sz="1600" dirty="0">
                <a:solidFill>
                  <a:srgbClr val="C00000"/>
                </a:solidFill>
              </a:rPr>
              <a:t>aspects (subtopics)</a:t>
            </a:r>
            <a:r>
              <a:rPr lang="en-US" altLang="zh-TW" sz="1600" dirty="0"/>
              <a:t> of </a:t>
            </a:r>
            <a:r>
              <a:rPr lang="en-US" altLang="zh-TW" sz="1600" dirty="0" smtClean="0"/>
              <a:t>the original </a:t>
            </a:r>
            <a:r>
              <a:rPr lang="en-US" altLang="zh-TW" sz="1600" dirty="0"/>
              <a:t>topic that become more popular over time, </a:t>
            </a:r>
            <a:endParaRPr lang="en-US" altLang="zh-TW" sz="1600" dirty="0" smtClean="0"/>
          </a:p>
          <a:p>
            <a:pPr lvl="2"/>
            <a:r>
              <a:rPr lang="en-US" altLang="zh-TW" sz="1600" dirty="0" smtClean="0"/>
              <a:t>Certain </a:t>
            </a:r>
            <a:r>
              <a:rPr lang="en-US" altLang="zh-TW" sz="1600" dirty="0"/>
              <a:t>events that occurred and drifted the topics </a:t>
            </a:r>
            <a:r>
              <a:rPr lang="en-US" altLang="zh-TW" sz="1600" dirty="0" smtClean="0"/>
              <a:t>into new </a:t>
            </a:r>
            <a:r>
              <a:rPr lang="en-US" altLang="zh-TW" sz="1600" dirty="0"/>
              <a:t>aspects.</a:t>
            </a:r>
            <a:endParaRPr lang="zh-TW" altLang="en-US" sz="1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232" y="5660832"/>
            <a:ext cx="2174788" cy="8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devise a solution by building on an </a:t>
            </a:r>
            <a:r>
              <a:rPr lang="en-US" altLang="zh-TW" dirty="0" smtClean="0"/>
              <a:t>effective </a:t>
            </a:r>
            <a:r>
              <a:rPr lang="en-US" altLang="zh-TW" dirty="0" smtClean="0">
                <a:solidFill>
                  <a:srgbClr val="C00000"/>
                </a:solidFill>
              </a:rPr>
              <a:t>news filtering </a:t>
            </a:r>
            <a:r>
              <a:rPr lang="en-US" altLang="zh-TW" dirty="0">
                <a:solidFill>
                  <a:srgbClr val="C00000"/>
                </a:solidFill>
              </a:rPr>
              <a:t>technique</a:t>
            </a:r>
            <a:r>
              <a:rPr lang="en-US" altLang="zh-TW" dirty="0"/>
              <a:t> that is based on the text </a:t>
            </a:r>
            <a:r>
              <a:rPr lang="en-US" altLang="zh-TW" dirty="0" smtClean="0"/>
              <a:t>classification </a:t>
            </a:r>
            <a:r>
              <a:rPr lang="en-US" altLang="zh-TW" dirty="0"/>
              <a:t>approach of </a:t>
            </a:r>
            <a:r>
              <a:rPr lang="en-US" altLang="zh-TW" dirty="0">
                <a:solidFill>
                  <a:srgbClr val="C00000"/>
                </a:solidFill>
              </a:rPr>
              <a:t>Incremental </a:t>
            </a:r>
            <a:r>
              <a:rPr lang="en-US" altLang="zh-TW" dirty="0" err="1" smtClean="0">
                <a:solidFill>
                  <a:srgbClr val="C00000"/>
                </a:solidFill>
              </a:rPr>
              <a:t>Rocchio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Solution: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800" dirty="0" smtClean="0"/>
              <a:t>Sparsity</a:t>
            </a:r>
            <a:endParaRPr lang="en-US" altLang="zh-TW" sz="1400" dirty="0" smtClean="0"/>
          </a:p>
          <a:p>
            <a:pPr lvl="2"/>
            <a:r>
              <a:rPr lang="en-US" altLang="zh-TW" sz="1600" dirty="0" smtClean="0"/>
              <a:t>Use </a:t>
            </a:r>
            <a:r>
              <a:rPr lang="en-US" altLang="zh-TW" sz="1600" dirty="0"/>
              <a:t>a </a:t>
            </a:r>
            <a:r>
              <a:rPr lang="en-US" altLang="zh-TW" sz="1600" dirty="0">
                <a:solidFill>
                  <a:srgbClr val="C00000"/>
                </a:solidFill>
              </a:rPr>
              <a:t>query expansion (QE) </a:t>
            </a:r>
            <a:r>
              <a:rPr lang="en-US" altLang="zh-TW" sz="1600" dirty="0"/>
              <a:t>approach to enrich the </a:t>
            </a:r>
            <a:r>
              <a:rPr lang="en-US" altLang="zh-TW" sz="1600" dirty="0" smtClean="0"/>
              <a:t>representation </a:t>
            </a:r>
            <a:r>
              <a:rPr lang="en-US" altLang="zh-TW" sz="1600" dirty="0"/>
              <a:t>of the user's </a:t>
            </a:r>
            <a:r>
              <a:rPr lang="en-US" altLang="zh-TW" sz="1600" dirty="0" smtClean="0"/>
              <a:t>profile </a:t>
            </a:r>
            <a:r>
              <a:rPr lang="en-US" altLang="zh-TW" sz="1600" dirty="0"/>
              <a:t>(the explicit relevant judgments </a:t>
            </a:r>
            <a:r>
              <a:rPr lang="en-US" altLang="zh-TW" sz="1600" dirty="0" smtClean="0"/>
              <a:t>of the </a:t>
            </a:r>
            <a:r>
              <a:rPr lang="en-US" altLang="zh-TW" sz="1600" dirty="0"/>
              <a:t>user) during the </a:t>
            </a:r>
            <a:r>
              <a:rPr lang="en-US" altLang="zh-TW" sz="1600" dirty="0" smtClean="0"/>
              <a:t>filtering </a:t>
            </a:r>
            <a:r>
              <a:rPr lang="en-US" altLang="zh-TW" sz="1600" dirty="0"/>
              <a:t>process</a:t>
            </a:r>
            <a:r>
              <a:rPr lang="en-US" altLang="zh-TW" sz="16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1800" dirty="0"/>
          </a:p>
          <a:p>
            <a:pPr marL="800100" lvl="1" indent="-342900">
              <a:buFont typeface="+mj-lt"/>
              <a:buAutoNum type="arabicPeriod" startAt="2"/>
            </a:pPr>
            <a:r>
              <a:rPr lang="en-US" altLang="zh-TW" sz="1800" dirty="0" smtClean="0"/>
              <a:t>Drift</a:t>
            </a:r>
            <a:endParaRPr lang="en-US" altLang="zh-TW" sz="1800" dirty="0"/>
          </a:p>
          <a:p>
            <a:pPr lvl="2"/>
            <a:r>
              <a:rPr lang="en-US" altLang="zh-TW" sz="1600" dirty="0" smtClean="0"/>
              <a:t>Modify </a:t>
            </a:r>
            <a:r>
              <a:rPr lang="en-US" altLang="zh-TW" sz="1600" dirty="0"/>
              <a:t>the </a:t>
            </a:r>
            <a:r>
              <a:rPr lang="en-US" altLang="zh-TW" sz="1600" dirty="0" smtClean="0"/>
              <a:t>classifier such that </a:t>
            </a:r>
            <a:r>
              <a:rPr lang="en-US" altLang="zh-TW" sz="1600" dirty="0"/>
              <a:t>it </a:t>
            </a:r>
            <a:r>
              <a:rPr lang="en-US" altLang="zh-TW" sz="1600" dirty="0" smtClean="0">
                <a:solidFill>
                  <a:srgbClr val="C00000"/>
                </a:solidFill>
              </a:rPr>
              <a:t>recognizes </a:t>
            </a:r>
            <a:r>
              <a:rPr lang="en-US" altLang="zh-TW" sz="1600" dirty="0">
                <a:solidFill>
                  <a:srgbClr val="C00000"/>
                </a:solidFill>
              </a:rPr>
              <a:t>short-term interests </a:t>
            </a:r>
            <a:r>
              <a:rPr lang="en-US" altLang="zh-TW" sz="1600" dirty="0"/>
              <a:t>(emerging </a:t>
            </a:r>
            <a:r>
              <a:rPr lang="en-US" altLang="zh-TW" sz="1600" dirty="0" smtClean="0"/>
              <a:t>subtopics).</a:t>
            </a:r>
          </a:p>
          <a:p>
            <a:pPr lvl="2"/>
            <a:r>
              <a:rPr lang="en-US" altLang="zh-TW" sz="1600" dirty="0" smtClean="0"/>
              <a:t>Balances </a:t>
            </a:r>
            <a:r>
              <a:rPr lang="en-US" altLang="zh-TW" sz="1600" dirty="0"/>
              <a:t>between the importance of </a:t>
            </a:r>
            <a:r>
              <a:rPr lang="en-US" altLang="zh-TW" sz="1600" dirty="0">
                <a:solidFill>
                  <a:srgbClr val="C00000"/>
                </a:solidFill>
              </a:rPr>
              <a:t>short-term </a:t>
            </a:r>
            <a:r>
              <a:rPr lang="en-US" altLang="zh-TW" sz="1600" dirty="0" smtClean="0">
                <a:solidFill>
                  <a:srgbClr val="C00000"/>
                </a:solidFill>
              </a:rPr>
              <a:t>interests </a:t>
            </a:r>
            <a:r>
              <a:rPr lang="en-US" altLang="zh-TW" sz="1600" dirty="0" smtClean="0"/>
              <a:t>and </a:t>
            </a:r>
            <a:r>
              <a:rPr lang="en-US" altLang="zh-TW" sz="1600" dirty="0"/>
              <a:t>the </a:t>
            </a:r>
            <a:r>
              <a:rPr lang="en-US" altLang="zh-TW" sz="1600" dirty="0">
                <a:solidFill>
                  <a:srgbClr val="C00000"/>
                </a:solidFill>
              </a:rPr>
              <a:t>long-term interests </a:t>
            </a:r>
            <a:r>
              <a:rPr lang="en-US" altLang="zh-TW" sz="1600" dirty="0"/>
              <a:t>in the overall topic</a:t>
            </a:r>
            <a:r>
              <a:rPr lang="en-US" altLang="zh-TW" sz="1600" dirty="0" smtClean="0"/>
              <a:t>.</a:t>
            </a:r>
            <a:endParaRPr lang="en-US" altLang="zh-TW" sz="1600" dirty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Adaptive Filtering of Tweets</a:t>
            </a:r>
          </a:p>
          <a:p>
            <a:pPr lvl="1"/>
            <a:r>
              <a:rPr lang="en-US" altLang="zh-TW" dirty="0" smtClean="0"/>
              <a:t>Incremental </a:t>
            </a:r>
            <a:r>
              <a:rPr lang="en-US" altLang="zh-TW" dirty="0" err="1" smtClean="0"/>
              <a:t>Ricchio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Regularised</a:t>
            </a:r>
            <a:r>
              <a:rPr lang="en-US" altLang="zh-TW" dirty="0" smtClean="0"/>
              <a:t> Logistic Regression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Handling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parsity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Topic Drifting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3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Adaptive Filtering of </a:t>
            </a:r>
            <a:r>
              <a:rPr lang="en-US" altLang="zh-TW" dirty="0" smtClean="0"/>
              <a:t>Tweets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28550"/>
          </a:xfrm>
        </p:spPr>
        <p:txBody>
          <a:bodyPr/>
          <a:lstStyle/>
          <a:p>
            <a:r>
              <a:rPr lang="en-US" altLang="zh-TW" dirty="0" smtClean="0"/>
              <a:t>Incremental </a:t>
            </a:r>
            <a:r>
              <a:rPr lang="en-US" altLang="zh-TW" dirty="0" err="1" smtClean="0"/>
              <a:t>Rocchio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(RC)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9017" y="4261058"/>
            <a:ext cx="3875904" cy="71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35080" y="2829409"/>
                <a:ext cx="19276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 smtClean="0"/>
                  <a:t>Profile tweets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" y="2829409"/>
                <a:ext cx="1927653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276" y="2245771"/>
            <a:ext cx="922192" cy="922192"/>
          </a:xfrm>
          <a:prstGeom prst="rect">
            <a:avLst/>
          </a:prstGeom>
        </p:spPr>
      </p:pic>
      <p:grpSp>
        <p:nvGrpSpPr>
          <p:cNvPr id="2055" name="群組 2054"/>
          <p:cNvGrpSpPr/>
          <p:nvPr/>
        </p:nvGrpSpPr>
        <p:grpSpPr>
          <a:xfrm>
            <a:off x="1055208" y="3281132"/>
            <a:ext cx="1087396" cy="2323070"/>
            <a:chOff x="1055208" y="3281132"/>
            <a:chExt cx="1087396" cy="2323070"/>
          </a:xfrm>
        </p:grpSpPr>
        <p:sp>
          <p:nvSpPr>
            <p:cNvPr id="6" name="矩形 5"/>
            <p:cNvSpPr/>
            <p:nvPr/>
          </p:nvSpPr>
          <p:spPr>
            <a:xfrm>
              <a:off x="1055208" y="3281132"/>
              <a:ext cx="1087396" cy="232307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1430383" y="3530223"/>
              <a:ext cx="168524" cy="1859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1164267" y="3881517"/>
              <a:ext cx="168524" cy="1859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1659736" y="3881516"/>
              <a:ext cx="168524" cy="185979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1579123" y="4395553"/>
              <a:ext cx="168524" cy="185979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1300543" y="4754235"/>
              <a:ext cx="168524" cy="185979"/>
            </a:xfrm>
            <a:prstGeom prst="ellipse">
              <a:avLst/>
            </a:prstGeom>
            <a:solidFill>
              <a:srgbClr val="A21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1514645" y="5120666"/>
              <a:ext cx="168524" cy="18597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7" name="橢圓 26"/>
          <p:cNvSpPr/>
          <p:nvPr/>
        </p:nvSpPr>
        <p:spPr>
          <a:xfrm>
            <a:off x="5226124" y="3358053"/>
            <a:ext cx="168524" cy="185979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4546259" y="2829409"/>
            <a:ext cx="1528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New tweets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01764" y="5656522"/>
                <a:ext cx="28825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 smtClean="0"/>
                  <a:t>Profile term vector</a:t>
                </a:r>
              </a:p>
              <a:p>
                <a:pPr algn="ctr"/>
                <a:r>
                  <a:rPr lang="en-US" altLang="zh-TW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1600" b="0" i="1" smtClean="0">
                        <a:latin typeface="Cambria Math"/>
                      </a:rPr>
                      <m:t> (</m:t>
                    </m:r>
                    <m:r>
                      <a:rPr lang="en-US" altLang="zh-TW" sz="1600" b="0" i="1" smtClean="0">
                        <a:latin typeface="Cambria Math"/>
                      </a:rPr>
                      <m:t>𝑐𝑒𝑛𝑡𝑟𝑜𝑖𝑑</m:t>
                    </m:r>
                    <m:r>
                      <a:rPr lang="en-US" altLang="zh-TW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600" dirty="0" smtClean="0"/>
                  <a:t> :</a:t>
                </a:r>
              </a:p>
              <a:p>
                <a:pPr algn="ctr"/>
                <a:r>
                  <a:rPr lang="en-US" altLang="zh-TW" sz="1600" dirty="0" smtClean="0"/>
                  <a:t>&lt;0.5,0.2,0, 0.1, 0.2&gt;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4" y="5656522"/>
                <a:ext cx="2882500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4017305" y="3807149"/>
                <a:ext cx="2586161" cy="621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 smtClean="0"/>
                  <a:t>Term vector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altLang="zh-TW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600" dirty="0" smtClean="0"/>
                  <a:t>: </a:t>
                </a:r>
              </a:p>
              <a:p>
                <a:pPr algn="ctr"/>
                <a:r>
                  <a:rPr lang="en-US" altLang="zh-TW" sz="1600" dirty="0" smtClean="0"/>
                  <a:t>&lt; 0.4,0.15,0, 0.2, 0.25 &gt;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05" y="3807149"/>
                <a:ext cx="2586161" cy="621196"/>
              </a:xfrm>
              <a:prstGeom prst="rect">
                <a:avLst/>
              </a:prstGeom>
              <a:blipFill rotWithShape="1">
                <a:blip r:embed="rId6"/>
                <a:stretch>
                  <a:fillRect b="-128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353594" y="4619741"/>
                <a:ext cx="2070957" cy="64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6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altLang="zh-TW" sz="16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</a:p>
              <a:p>
                <a:r>
                  <a:rPr lang="en-US" altLang="zh-TW" sz="1600" dirty="0"/>
                  <a:t>t</a:t>
                </a:r>
                <a:r>
                  <a:rPr lang="en-US" altLang="zh-TW" sz="1600" dirty="0" smtClean="0"/>
                  <a:t>hen display to user.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594" y="4619741"/>
                <a:ext cx="2070957" cy="640945"/>
              </a:xfrm>
              <a:prstGeom prst="rect">
                <a:avLst/>
              </a:prstGeom>
              <a:blipFill rotWithShape="1">
                <a:blip r:embed="rId7"/>
                <a:stretch>
                  <a:fillRect l="-1471" r="-1176" b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圖片 20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1" y="3167963"/>
            <a:ext cx="463593" cy="463593"/>
          </a:xfrm>
          <a:prstGeom prst="rect">
            <a:avLst/>
          </a:prstGeom>
        </p:spPr>
      </p:pic>
      <p:sp>
        <p:nvSpPr>
          <p:cNvPr id="42" name="文字方塊 41"/>
          <p:cNvSpPr txBox="1"/>
          <p:nvPr/>
        </p:nvSpPr>
        <p:spPr>
          <a:xfrm>
            <a:off x="6864394" y="3107371"/>
            <a:ext cx="143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User judged</a:t>
            </a:r>
          </a:p>
          <a:p>
            <a:r>
              <a:rPr lang="en-US" altLang="zh-TW" sz="1600" dirty="0" smtClean="0"/>
              <a:t>relevant</a:t>
            </a:r>
            <a:endParaRPr lang="zh-TW" altLang="en-US" sz="1600" dirty="0"/>
          </a:p>
        </p:txBody>
      </p:sp>
      <p:sp>
        <p:nvSpPr>
          <p:cNvPr id="43" name="橢圓 42"/>
          <p:cNvSpPr/>
          <p:nvPr/>
        </p:nvSpPr>
        <p:spPr>
          <a:xfrm>
            <a:off x="9092264" y="3358053"/>
            <a:ext cx="168524" cy="18597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8425823" y="2829409"/>
            <a:ext cx="1528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New tweets</a:t>
            </a:r>
            <a:endParaRPr lang="zh-TW" altLang="en-US" sz="16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1563727" y="5796959"/>
            <a:ext cx="1998011" cy="950833"/>
          </a:xfrm>
          <a:prstGeom prst="irregularSeal1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update</a:t>
            </a:r>
            <a:endParaRPr lang="zh-TW" altLang="en-US" sz="1600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9017" y="5457847"/>
            <a:ext cx="1955767" cy="678225"/>
          </a:xfrm>
          <a:prstGeom prst="rect">
            <a:avLst/>
          </a:prstGeom>
          <a:noFill/>
          <a:ln w="57150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9" name="文字方塊 48"/>
          <p:cNvSpPr txBox="1"/>
          <p:nvPr/>
        </p:nvSpPr>
        <p:spPr>
          <a:xfrm>
            <a:off x="501955" y="2183647"/>
            <a:ext cx="248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Topic : </a:t>
            </a:r>
          </a:p>
          <a:p>
            <a:r>
              <a:rPr lang="en-US" altLang="zh-TW" sz="1400" dirty="0" smtClean="0"/>
              <a:t>Football </a:t>
            </a:r>
            <a:r>
              <a:rPr lang="en-US" altLang="zh-TW" sz="1400" dirty="0"/>
              <a:t>World Cup</a:t>
            </a:r>
            <a:endParaRPr lang="zh-TW" altLang="en-US" sz="1400" dirty="0"/>
          </a:p>
        </p:txBody>
      </p:sp>
      <p:sp>
        <p:nvSpPr>
          <p:cNvPr id="2054" name="矩形 2053"/>
          <p:cNvSpPr/>
          <p:nvPr/>
        </p:nvSpPr>
        <p:spPr>
          <a:xfrm>
            <a:off x="4880758" y="3230482"/>
            <a:ext cx="807523" cy="40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8772764" y="3276268"/>
            <a:ext cx="807523" cy="40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864394" y="6318242"/>
                <a:ext cx="36705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: the set of profile tweets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394" y="6318242"/>
                <a:ext cx="3670540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3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086E-6 -3.9408E-6 L -0.27896 -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32" grpId="0"/>
      <p:bldP spid="34" grpId="0"/>
      <p:bldP spid="35" grpId="0"/>
      <p:bldP spid="36" grpId="0"/>
      <p:bldP spid="42" grpId="0"/>
      <p:bldP spid="44" grpId="0"/>
      <p:bldP spid="45" grpId="0" animBg="1"/>
      <p:bldP spid="49" grpId="0"/>
      <p:bldP spid="2054" grpId="0" animBg="1"/>
      <p:bldP spid="52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Adaptive Filtering of Tweets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Regularised Logistic Regression 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(LR)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>
                    <a:solidFill>
                      <a:srgbClr val="C00000"/>
                    </a:solidFill>
                  </a:rPr>
                  <a:t>A regular regression model</a:t>
                </a:r>
              </a:p>
              <a:p>
                <a:pPr lvl="1"/>
                <a:r>
                  <a:rPr lang="en-US" altLang="zh-TW" dirty="0" smtClean="0"/>
                  <a:t>Training data: user profile tweets</a:t>
                </a:r>
              </a:p>
              <a:p>
                <a:r>
                  <a:rPr lang="en-US" altLang="zh-TW" dirty="0"/>
                  <a:t>Once the regression </a:t>
                </a:r>
                <a:r>
                  <a:rPr lang="en-US" altLang="zh-TW" dirty="0" smtClean="0"/>
                  <a:t>coefficients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TW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altLang="zh-TW" dirty="0"/>
                  <a:t>are </a:t>
                </a:r>
                <a:r>
                  <a:rPr lang="en-US" altLang="zh-TW" dirty="0" smtClean="0"/>
                  <a:t>estimated, the filtering </a:t>
                </a:r>
                <a:r>
                  <a:rPr lang="en-US" altLang="zh-TW" dirty="0"/>
                  <a:t>prediction can be made for each incoming </a:t>
                </a:r>
                <a:r>
                  <a:rPr lang="en-US" altLang="zh-TW" dirty="0" smtClean="0"/>
                  <a:t>tweet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by calculating the </a:t>
                </a:r>
                <a:r>
                  <a:rPr lang="en-US" altLang="zh-TW" dirty="0" smtClean="0"/>
                  <a:t>posterior probability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/>
                      </a:rPr>
                      <m:t>|</m:t>
                    </m:r>
                    <m:acc>
                      <m:accPr>
                        <m:chr m:val="⃑"/>
                        <m:ctrlP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e>
                      <m:e>
                        <m:acc>
                          <m:accPr>
                            <m:chr m:val="⃑"/>
                            <m:ctrlP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altLang="zh-TW" b="0" i="0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, then display to the user.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4" t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6487" y="2751514"/>
            <a:ext cx="3930732" cy="463928"/>
          </a:xfrm>
          <a:prstGeom prst="rect">
            <a:avLst/>
          </a:prstGeom>
          <a:noFill/>
          <a:ln w="57150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723" y="1433537"/>
            <a:ext cx="922192" cy="922192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5961401" y="2006458"/>
            <a:ext cx="1927653" cy="1991973"/>
            <a:chOff x="5634592" y="1404370"/>
            <a:chExt cx="1927653" cy="1991973"/>
          </a:xfrm>
        </p:grpSpPr>
        <p:sp>
          <p:nvSpPr>
            <p:cNvPr id="9" name="文字方塊 8"/>
            <p:cNvSpPr txBox="1"/>
            <p:nvPr/>
          </p:nvSpPr>
          <p:spPr>
            <a:xfrm>
              <a:off x="5634592" y="1404370"/>
              <a:ext cx="1927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Profile tweets</a:t>
              </a:r>
              <a:endParaRPr lang="zh-TW" altLang="en-US" sz="16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6054720" y="1856093"/>
              <a:ext cx="1087396" cy="1540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6429895" y="2105184"/>
              <a:ext cx="168524" cy="1859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6163779" y="2456478"/>
              <a:ext cx="168524" cy="1859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6659248" y="2456477"/>
              <a:ext cx="168524" cy="185979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6578635" y="2970514"/>
              <a:ext cx="168524" cy="185979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橢圓 19"/>
          <p:cNvSpPr/>
          <p:nvPr/>
        </p:nvSpPr>
        <p:spPr>
          <a:xfrm>
            <a:off x="10193454" y="2587858"/>
            <a:ext cx="168524" cy="185979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9513589" y="2017175"/>
            <a:ext cx="1528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New tweets</a:t>
            </a:r>
            <a:endParaRPr lang="zh-TW" altLang="en-US" sz="16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047" y="2468898"/>
            <a:ext cx="463593" cy="46359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935598" y="2467883"/>
            <a:ext cx="807523" cy="40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43717" y="3432462"/>
                <a:ext cx="1998011" cy="950833"/>
              </a:xfrm>
              <a:prstGeom prst="irregularSeal1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 smtClean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17" y="3432462"/>
                <a:ext cx="1998011" cy="950833"/>
              </a:xfrm>
              <a:prstGeom prst="irregularSeal1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6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Adaptive Filtering of Tweets</a:t>
            </a:r>
          </a:p>
          <a:p>
            <a:r>
              <a:rPr lang="en-US" altLang="zh-TW" dirty="0" smtClean="0"/>
              <a:t>Handling </a:t>
            </a:r>
            <a:r>
              <a:rPr lang="en-US" altLang="zh-TW" dirty="0"/>
              <a:t>S</a:t>
            </a:r>
            <a:r>
              <a:rPr lang="en-US" altLang="zh-TW" dirty="0" smtClean="0"/>
              <a:t>parsity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Topic Drifting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9EF-F21F-4119-A274-C0A16520C95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5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664</TotalTime>
  <Words>790</Words>
  <Application>Microsoft Office PowerPoint</Application>
  <PresentationFormat>寬螢幕</PresentationFormat>
  <Paragraphs>185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新細明體</vt:lpstr>
      <vt:lpstr>Arial</vt:lpstr>
      <vt:lpstr>Calibri</vt:lpstr>
      <vt:lpstr>Cambria Math</vt:lpstr>
      <vt:lpstr>Euphemia</vt:lpstr>
      <vt:lpstr>Plantagenet Cherokee</vt:lpstr>
      <vt:lpstr>Wingdings</vt:lpstr>
      <vt:lpstr>Academic Literature 16x9</vt:lpstr>
      <vt:lpstr>On Sparsity and Drift for Effective Real-time Filtering in Microblogs</vt:lpstr>
      <vt:lpstr>Outline </vt:lpstr>
      <vt:lpstr>Introduction </vt:lpstr>
      <vt:lpstr>Introduction </vt:lpstr>
      <vt:lpstr>Introduction</vt:lpstr>
      <vt:lpstr>Outline </vt:lpstr>
      <vt:lpstr>Adaptive Filtering of Tweets</vt:lpstr>
      <vt:lpstr>Adaptive Filtering of Tweets</vt:lpstr>
      <vt:lpstr>Outline </vt:lpstr>
      <vt:lpstr>Handling Sparsity</vt:lpstr>
      <vt:lpstr>Outline </vt:lpstr>
      <vt:lpstr>Topic Drifting</vt:lpstr>
      <vt:lpstr>Topic Drifting</vt:lpstr>
      <vt:lpstr>Topic Drifting</vt:lpstr>
      <vt:lpstr>Outline </vt:lpstr>
      <vt:lpstr>Experiments</vt:lpstr>
      <vt:lpstr>Experiments</vt:lpstr>
      <vt:lpstr>Experiments</vt:lpstr>
      <vt:lpstr>Experiments</vt:lpstr>
      <vt:lpstr>Outline 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Sparsity and Drift for Effective Real-time Filtering in Microblogs</dc:title>
  <dc:creator>YaYa</dc:creator>
  <cp:lastModifiedBy>YaYa</cp:lastModifiedBy>
  <cp:revision>72</cp:revision>
  <cp:lastPrinted>2014-05-13T01:24:49Z</cp:lastPrinted>
  <dcterms:created xsi:type="dcterms:W3CDTF">2014-05-12T06:15:02Z</dcterms:created>
  <dcterms:modified xsi:type="dcterms:W3CDTF">2014-05-13T04:12:15Z</dcterms:modified>
</cp:coreProperties>
</file>